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3" r:id="rId3"/>
    <p:sldId id="258" r:id="rId4"/>
    <p:sldId id="276" r:id="rId5"/>
    <p:sldId id="274" r:id="rId6"/>
    <p:sldId id="260" r:id="rId7"/>
    <p:sldId id="278" r:id="rId8"/>
    <p:sldId id="275" r:id="rId9"/>
    <p:sldId id="264" r:id="rId10"/>
    <p:sldId id="263" r:id="rId11"/>
    <p:sldId id="265" r:id="rId12"/>
    <p:sldId id="271" r:id="rId13"/>
    <p:sldId id="272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0000CC"/>
    <a:srgbClr val="66FF33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A2C3-A208-4F19-A954-502C0D22AB4B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F551-7F07-467B-B619-77A5DF81A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352A-2470-485E-A596-D4EDD13D4ED9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278FF-2F01-462F-AE78-98F15595B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3BC6-A57F-4481-A332-4D3161B0C5E8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D247-BDAC-44F0-B442-EA8F7EDED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A431-4034-4733-B3E7-B06A574DB878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D34D-61A0-4808-A84A-F6AA6A81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2626F-F6DF-4A51-9E22-4DB13A375CAA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3E7C-14A7-48B4-BF60-885AF60F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602B-3EC4-451B-A6F8-CFE8D5ED9085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10DA-4CA2-4CF6-80F4-ECCB3251F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6A07-903D-4846-9171-5D84D238A0D2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D0E8-19AC-4BFE-B044-9A580A095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B09D-A325-4DEA-9595-63267F37257C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19C2-3B08-4254-B158-B61A38BD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A759-73FA-48E8-AD51-B122090312A4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15C0-0F14-4127-B7CD-6D9617E3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F8CA-E2B4-4AA8-A4A8-A501DBF13D54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AA2D-CC8D-42A4-8180-148619399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B9C7-3280-4712-931F-BA41D5E8F1A8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6BD8-8AB5-44D6-A710-F8587CF16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1FEA2-4069-4668-89A2-04E9BCE2B0E1}" type="datetimeFigureOut">
              <a:rPr lang="ru-RU"/>
              <a:pPr>
                <a:defRPr/>
              </a:pPr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DE781-757C-4EFE-BD31-467E0DA4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758950"/>
            <a:ext cx="91328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«Формы работы по речевому развитию дошкольников в условиях введения ФГОС ДО»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754438" y="4724400"/>
            <a:ext cx="53895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Подготовила: воспитатель 1 категории МДОУ детского сада «Родничок» с.Крутишка Мироненко Н. В.</a:t>
            </a:r>
          </a:p>
        </p:txBody>
      </p:sp>
      <p:pic>
        <p:nvPicPr>
          <p:cNvPr id="13315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5263"/>
            <a:ext cx="2816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59113" y="2759075"/>
            <a:ext cx="5329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2339975" y="4292600"/>
            <a:ext cx="589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9900"/>
              </a:solidFill>
            </a:endParaRPr>
          </a:p>
        </p:txBody>
      </p:sp>
      <p:sp>
        <p:nvSpPr>
          <p:cNvPr id="22531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Развитие связной речи</a:t>
            </a:r>
          </a:p>
        </p:txBody>
      </p:sp>
      <p:sp>
        <p:nvSpPr>
          <p:cNvPr id="22532" name="Rectangle 7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82296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Связная речь- особая и сложная форма коммуникативной деятельности.</a:t>
            </a:r>
          </a:p>
          <a:p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С целью развития связной речи дошкольников используются </a:t>
            </a:r>
            <a:r>
              <a:rPr lang="ru-RU" sz="1800" b="1" smtClean="0">
                <a:solidFill>
                  <a:srgbClr val="0000CC"/>
                </a:solidFill>
                <a:latin typeface="Arial" charset="0"/>
              </a:rPr>
              <a:t>наглядные 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(наблюдения во время прогулок, экскурсий, рассматривание объектов, картин, фотографий) и </a:t>
            </a:r>
            <a:r>
              <a:rPr lang="ru-RU" sz="1800" b="1" smtClean="0">
                <a:solidFill>
                  <a:srgbClr val="0000CC"/>
                </a:solidFill>
                <a:latin typeface="Arial" charset="0"/>
              </a:rPr>
              <a:t>словесные 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(заучивание наизусть, пересказ, беседа, составление рассказов) </a:t>
            </a:r>
            <a:r>
              <a:rPr lang="ru-RU" sz="1800" b="1" smtClean="0">
                <a:solidFill>
                  <a:srgbClr val="0000CC"/>
                </a:solidFill>
                <a:latin typeface="Arial" charset="0"/>
              </a:rPr>
              <a:t>методы.</a:t>
            </a:r>
          </a:p>
          <a:p>
            <a:r>
              <a:rPr lang="ru-RU" sz="1800" b="1" smtClean="0">
                <a:solidFill>
                  <a:srgbClr val="0000CC"/>
                </a:solidFill>
                <a:latin typeface="Arial" charset="0"/>
              </a:rPr>
              <a:t>Приемы развития связной речи: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0000FF"/>
                </a:solidFill>
                <a:latin typeface="Arial" charset="0"/>
              </a:rPr>
              <a:t>Наглядные –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 организация наблюдений; демонстрация иллюстраций, картин, предмета, макета, схемы; просмотр видиофильмов и т.д.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0000FF"/>
                </a:solidFill>
                <a:latin typeface="Arial" charset="0"/>
              </a:rPr>
              <a:t>Игровые- 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сюжетно- ролевые, театрализованные игры; игры- драматизации, инсценировки, имитационные игры; конструирование; другие виды игр с речевым содержанием.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0000FF"/>
                </a:solidFill>
                <a:latin typeface="Arial" charset="0"/>
              </a:rPr>
              <a:t>Словесные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- речевой образец, повтор, вопрос, поручение.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0000FF"/>
                </a:solidFill>
                <a:latin typeface="Arial" charset="0"/>
              </a:rPr>
              <a:t>Косвенные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- подсказка, совет, исправление, 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реплика, замечание.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8313" y="3246438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2534" name="Picture 8" descr="Сюжетно-ролевая иг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581525"/>
            <a:ext cx="28432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539750" y="182563"/>
            <a:ext cx="843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       </a:t>
            </a:r>
            <a:endParaRPr lang="ru-RU" sz="4000" b="1">
              <a:solidFill>
                <a:srgbClr val="0000CC"/>
              </a:solidFill>
            </a:endParaRP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 rot="10800000" flipV="1">
            <a:off x="1114425" y="2133600"/>
            <a:ext cx="760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                                 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286000" y="1666875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Развитие диалогической и монологической речи</a:t>
            </a:r>
          </a:p>
        </p:txBody>
      </p:sp>
      <p:sp>
        <p:nvSpPr>
          <p:cNvPr id="2355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Развитие монологической речи: обучение пересказу, составлению рассказа.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-использование мнемотаблиц,  графических схем, метода наглядного моделирования.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Методы и приемы обучения диалогу: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- Повседневное общение (разговор воспитателя с детьми, обсуждение прошедших событий, организация игр и ситуаций общения);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- Беседы с детьми (целенаправленное обсуждение чего- либо, организованный подготовленный диалог на заранее выбранную тему);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- Организация тематических занятий, планирование различных мероприятий;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- Прием словесных поручений;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3558" name="Picture 8" descr="Бесплатно смотреть видео онлайн - раздел Юмор, ролик Реакция кавказского мальчика на поцелуй девочки - Привет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724400"/>
            <a:ext cx="3467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Наши групп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941888"/>
            <a:ext cx="4121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Развитие речевого творчества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1800" b="1" smtClean="0">
                <a:solidFill>
                  <a:srgbClr val="0000CC"/>
                </a:solidFill>
              </a:rPr>
              <a:t>Для развития речевого творчества детей необходимо вести работу по повышению уровней речевой общительности, связной речи, словарного запаса, грамматического строя речи, звуковой стороны речи, практического осознания элементов языка.</a:t>
            </a:r>
            <a:r>
              <a:rPr lang="ru-RU" sz="1800" smtClean="0">
                <a:solidFill>
                  <a:srgbClr val="0000CC"/>
                </a:solidFill>
              </a:rPr>
              <a:t> </a:t>
            </a:r>
            <a:endParaRPr lang="ru-RU" sz="1800" b="1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</a:rPr>
              <a:t>              Развитие речевого творчества позволяет ребенку занимать позицию активного творца – придумывать необычные предметы, сочинять свои сказки, рассказы, стихи, загадки, психологически раскрепощаться.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</a:rPr>
              <a:t>             Применение наглядных моделей  позволяет нам успешно обучить детей составлению связного речевого высказывания, а также сочинению рассказа по замыслу. Применение моделей, мнемосхем помогает ребёнку в обогащение связного высказывания.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</a:rPr>
              <a:t>                                                             Синквейн- составление стихотворных строк.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0000CC"/>
              </a:solidFill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</a:rPr>
              <a:t>                                         Ребенку предлагается придумать ситуацию, которая                            могла бы произойти с конкретным персонажем в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</a:rPr>
              <a:t>определенном месте, модель рассказа или сказки. 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</a:rPr>
              <a:t>Что случится?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</p:txBody>
      </p:sp>
      <p:pic>
        <p:nvPicPr>
          <p:cNvPr id="24579" name="Picture 2" descr="Советы дефектолога - Полезные материалы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92600"/>
            <a:ext cx="2520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Творческие игры</a:t>
            </a:r>
          </a:p>
        </p:txBody>
      </p:sp>
      <p:sp>
        <p:nvSpPr>
          <p:cNvPr id="25602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    </a:t>
            </a:r>
            <a:r>
              <a:rPr lang="ru-RU" sz="1800" b="1" smtClean="0">
                <a:solidFill>
                  <a:srgbClr val="0000CC"/>
                </a:solidFill>
              </a:rPr>
              <a:t>Творческие игры-</a:t>
            </a:r>
            <a:r>
              <a:rPr lang="ru-RU" sz="1800" smtClean="0">
                <a:solidFill>
                  <a:srgbClr val="0000CC"/>
                </a:solidFill>
              </a:rPr>
              <a:t> развивают художественный вкус, творческие способности, и выразительность речи.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Театрализованные игры-</a:t>
            </a:r>
            <a:r>
              <a:rPr lang="ru-RU" sz="1800" smtClean="0">
                <a:solidFill>
                  <a:srgbClr val="0000CC"/>
                </a:solidFill>
              </a:rPr>
              <a:t> стимулируют активную речь, расширяют словарь, развивают связную, грамматически правильную, выразительную, интонационную культуру речи. Она является средством самовыражения и самореализации ребенка.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Игра- драматизация-</a:t>
            </a:r>
            <a:r>
              <a:rPr lang="ru-RU" sz="1800" smtClean="0">
                <a:solidFill>
                  <a:srgbClr val="0000CC"/>
                </a:solidFill>
              </a:rPr>
              <a:t> способствует более глубокому пониманию смысла произведения, активизируют речь. Дети творчески осмысливают и воспроизводят в лицах литературный материал (диалогическая и монологическая речь.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Сюжетно- ролевая игра-</a:t>
            </a:r>
            <a:r>
              <a:rPr lang="ru-RU" sz="1800" smtClean="0">
                <a:solidFill>
                  <a:srgbClr val="0000CC"/>
                </a:solidFill>
              </a:rPr>
              <a:t> способствует развитию речевого диалога (всегда сопровождается речью- договариваются, спорят, ведут диалог).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Режиссерская игра</a:t>
            </a:r>
            <a:r>
              <a:rPr lang="en-US" sz="1800" b="1" smtClean="0">
                <a:solidFill>
                  <a:srgbClr val="0000CC"/>
                </a:solidFill>
              </a:rPr>
              <a:t>- </a:t>
            </a:r>
            <a:r>
              <a:rPr lang="ru-RU" sz="1600" smtClean="0">
                <a:solidFill>
                  <a:srgbClr val="0000CC"/>
                </a:solidFill>
                <a:latin typeface="Arial" charset="0"/>
              </a:rPr>
              <a:t>способствует развитию коммуникативных умений, развитию фантазии и воображения. Ребенок самостоятельно строит и развивает сюжет, управляя игрушками и озвучивая их, воплощает свои замыслы.</a:t>
            </a:r>
          </a:p>
          <a:p>
            <a:endParaRPr lang="ru-RU" sz="1600" smtClean="0">
              <a:solidFill>
                <a:srgbClr val="0000CC"/>
              </a:solidFill>
            </a:endParaRPr>
          </a:p>
        </p:txBody>
      </p:sp>
      <p:pic>
        <p:nvPicPr>
          <p:cNvPr id="25603" name="Picture 4" descr="Маленькие дети, картинки с малышами - 14 Сентября 2011 - Коты и кошк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076700"/>
            <a:ext cx="18462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Инновационные методы и приемы </a:t>
            </a:r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FF0000"/>
                </a:solidFill>
              </a:rPr>
              <a:t>развития речи у дошкольников</a:t>
            </a:r>
            <a:r>
              <a:rPr lang="ru-RU" smtClean="0"/>
              <a:t> 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1"/>
          </p:nvPr>
        </p:nvSpPr>
        <p:spPr>
          <a:xfrm>
            <a:off x="539750" y="1773238"/>
            <a:ext cx="7848600" cy="4310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     Широкое применение здоровьесберегающих технологий (использование Су Джок, пескотерапия, психогимнастика), технологии ТРИЗ, использование методов моделирования при составлении рассказов, ИКТ в речевом развитии.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                           Интерактивные методы обучения: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 - Игровые ситуации с использованием приемов наглядного моделирования, игры- занятия с использованием компьютерных презентаций;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 -Задания занимательного и творческого характера;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 -Словесное коментирование, совместная импровизация;</a:t>
            </a:r>
          </a:p>
          <a:p>
            <a:pPr>
              <a:buFontTx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- Использование современных средств обучения: интерактивные доски, компьютерной техники, мультимидийных проигрователей, соответствующего программного обеспечения</a:t>
            </a:r>
          </a:p>
          <a:p>
            <a:pPr>
              <a:buFontTx/>
              <a:buChar char="-"/>
            </a:pPr>
            <a:endParaRPr lang="ru-RU" sz="1600" b="1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ru-RU" sz="1600" b="1" smtClean="0">
                <a:solidFill>
                  <a:srgbClr val="0000CC"/>
                </a:solidFill>
              </a:rPr>
              <a:t>              Используемые методы и приемы позволяют разнообразить деятельность детей, стимулировать проявления активности, сообразительности, создают положительный эмоциональный настрой.</a:t>
            </a:r>
          </a:p>
        </p:txBody>
      </p:sp>
      <p:sp>
        <p:nvSpPr>
          <p:cNvPr id="26627" name="Rectangle 6"/>
          <p:cNvSpPr>
            <a:spLocks noGrp="1"/>
          </p:cNvSpPr>
          <p:nvPr>
            <p:ph type="body" sz="half" idx="2"/>
          </p:nvPr>
        </p:nvSpPr>
        <p:spPr>
          <a:xfrm>
            <a:off x="4427538" y="1700213"/>
            <a:ext cx="4038600" cy="4525962"/>
          </a:xfrm>
        </p:spPr>
        <p:txBody>
          <a:bodyPr/>
          <a:lstStyle/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  <a:p>
            <a:endParaRPr lang="ru-RU" sz="2400" b="1" smtClean="0">
              <a:latin typeface="Arial" charset="0"/>
            </a:endParaRPr>
          </a:p>
        </p:txBody>
      </p:sp>
      <p:pic>
        <p:nvPicPr>
          <p:cNvPr id="26628" name="Picture 5" descr="Коллектив ДО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88913"/>
            <a:ext cx="19796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</a:rPr>
              <a:t>Спасибо за внимание!</a:t>
            </a:r>
          </a:p>
        </p:txBody>
      </p:sp>
      <p:sp>
        <p:nvSpPr>
          <p:cNvPr id="27650" name="Rectangle 6"/>
          <p:cNvSpPr>
            <a:spLocks noGrp="1"/>
          </p:cNvSpPr>
          <p:nvPr>
            <p:ph type="body" idx="4294967295"/>
          </p:nvPr>
        </p:nvSpPr>
        <p:spPr>
          <a:xfrm>
            <a:off x="250825" y="1628775"/>
            <a:ext cx="8642350" cy="43211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solidFill>
                  <a:schemeClr val="accent2"/>
                </a:solidFill>
                <a:latin typeface="Arial" charset="0"/>
              </a:rPr>
              <a:t>          В педагогической практике все методы и приемы речевого развития используются комплексно в зависимости от задач, содержания ООД, подготовленности детей, их возрастных и индивидуальных особенностей.</a:t>
            </a:r>
            <a:endParaRPr lang="en-US" sz="1800" b="1" smtClean="0">
              <a:solidFill>
                <a:schemeClr val="accent2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1800" b="1" smtClean="0"/>
              <a:t>        </a:t>
            </a:r>
            <a:r>
              <a:rPr lang="ru-RU" sz="1800" b="1" smtClean="0">
                <a:solidFill>
                  <a:srgbClr val="0000CC"/>
                </a:solidFill>
              </a:rPr>
              <a:t>Различные формы работы  в плане развития речи дошкольников, формирования коммуникативной компетентности детей будут успешны, если: 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- дети совместно решают интересную и значимую для них учебно-игровую задачу,  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- обогащают, уточняют и активизируют свой лексический запас, выполняя речевые и практические задания, </a:t>
            </a:r>
          </a:p>
          <a:p>
            <a:r>
              <a:rPr lang="ru-RU" sz="1800" b="1" smtClean="0">
                <a:solidFill>
                  <a:srgbClr val="0000CC"/>
                </a:solidFill>
              </a:rPr>
              <a:t>- педагог является организатором совместной образовательной деятельности,  сопровождает и помогает ребёнку.</a:t>
            </a:r>
            <a:r>
              <a:rPr lang="ru-RU" sz="1800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7651" name="Picture 4" descr="Планирование по новой программе в детском саду - Лучш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941888"/>
            <a:ext cx="487203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Образовательная область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 «Речевое развитие»</a:t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00CC"/>
                </a:solidFill>
              </a:rPr>
              <a:t>владение речью как средством общения и культуры;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обогащение активного словаря;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развитие связной грамматически правильной диалогической и монологической речи;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развитие речевого творчества;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развитие звуковой и интонационной культуры речи;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развитие фонематического слуха;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r>
              <a:rPr lang="ru-RU" sz="2000" b="1" smtClean="0">
                <a:solidFill>
                  <a:srgbClr val="0000CC"/>
                </a:solidFill>
              </a:rPr>
              <a:t>формирование звуковой аналитико-синтетической активности как предпосылки обучения грамоте.</a:t>
            </a:r>
          </a:p>
          <a:p>
            <a:endParaRPr lang="ru-RU" sz="20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468313" y="3013075"/>
            <a:ext cx="820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/>
              <a:t>.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Методы и приемы</a:t>
            </a:r>
          </a:p>
        </p:txBody>
      </p:sp>
      <p:pic>
        <p:nvPicPr>
          <p:cNvPr id="15363" name="Picture 5" descr="img1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20713"/>
            <a:ext cx="7848600" cy="5256212"/>
          </a:xfrm>
        </p:spPr>
      </p:pic>
      <p:pic>
        <p:nvPicPr>
          <p:cNvPr id="15364" name="Picture 5" descr="1769724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157788"/>
            <a:ext cx="38163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Практические методы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39750" y="692150"/>
            <a:ext cx="8353425" cy="50307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               Наиболее эффективными являются практические методы.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          Они направлены на применение речевых навыков и умений и их совершенствование.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          Благодаря использованию игр и упражнений, процесс обучения проходит в доступной и привлекательной для детей форме.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    Игровые приемы</a:t>
            </a: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: игры- забавы, развлечения, игры- соревнования, инсценировки, игры- драматизации; воображаемые ситуации, игровые образовательные ситуации, игры с предметами. и т.д.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     Игры, стимулирующие речевое развитие: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-Игры и упражнения с движением кистей и пальцев рук, продуктивная деятельность (развитие мелкой моторики);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-Речь с движением (логоритмика), пластические этюды, хороводные игры;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-Подвижные игры. сопровождаемые стихами, потешками, диалогами, звукоподражаниями.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b="1" smtClean="0">
                <a:solidFill>
                  <a:srgbClr val="0000CC"/>
                </a:solidFill>
                <a:latin typeface="Arial" charset="0"/>
              </a:rPr>
              <a:t>                                                  </a:t>
            </a:r>
            <a:r>
              <a:rPr lang="ru-RU" sz="1200" b="1" smtClean="0">
                <a:solidFill>
                  <a:srgbClr val="0000CC"/>
                </a:solidFill>
                <a:latin typeface="Arial" charset="0"/>
              </a:rPr>
              <a:t>                        </a:t>
            </a:r>
            <a:r>
              <a:rPr lang="en-US" sz="1200" b="1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sz="1200" b="1" smtClean="0">
                <a:solidFill>
                  <a:srgbClr val="0000FF"/>
                </a:solidFill>
                <a:latin typeface="Arial" charset="0"/>
              </a:rPr>
              <a:t>Развитие звуковой стороны речи: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solidFill>
                  <a:srgbClr val="0000FF"/>
                </a:solidFill>
                <a:latin typeface="Arial" charset="0"/>
              </a:rPr>
              <a:t>                             </a:t>
            </a:r>
            <a:r>
              <a:rPr lang="ru-RU" sz="1200" smtClean="0">
                <a:solidFill>
                  <a:srgbClr val="0000FF"/>
                </a:solidFill>
                <a:latin typeface="Arial" charset="0"/>
              </a:rPr>
              <a:t>                        </a:t>
            </a:r>
            <a:r>
              <a:rPr lang="en-US" sz="120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1200" smtClean="0">
                <a:solidFill>
                  <a:srgbClr val="0000FF"/>
                </a:solidFill>
                <a:latin typeface="Arial" charset="0"/>
              </a:rPr>
              <a:t>-</a:t>
            </a: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Развитие артикуляции;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solidFill>
                  <a:srgbClr val="0000CC"/>
                </a:solidFill>
                <a:latin typeface="Arial" charset="0"/>
              </a:rPr>
              <a:t>                               </a:t>
            </a: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                  -Развитие речевого дыхания 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200" smtClean="0">
                <a:solidFill>
                  <a:srgbClr val="0000CC"/>
                </a:solidFill>
                <a:latin typeface="Arial" charset="0"/>
              </a:rPr>
              <a:t>                                </a:t>
            </a: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                </a:t>
            </a:r>
            <a:r>
              <a:rPr lang="en-US" sz="120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-Развитие фонематического слуха;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              </a:t>
            </a:r>
            <a:r>
              <a:rPr lang="en-US" sz="1200" smtClean="0">
                <a:solidFill>
                  <a:srgbClr val="0000CC"/>
                </a:solidFill>
                <a:latin typeface="Arial" charset="0"/>
              </a:rPr>
              <a:t>                                   </a:t>
            </a: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-Развитие интонационных умений.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r>
              <a:rPr lang="ru-RU" sz="1200" smtClean="0">
                <a:solidFill>
                  <a:srgbClr val="0000CC"/>
                </a:solidFill>
                <a:latin typeface="Arial" charset="0"/>
              </a:rPr>
              <a:t>                                                                         Игры со звукоподражанием, чистоговорки, стихи, дидактические           игры.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  <a:p>
            <a:pPr algn="r">
              <a:lnSpc>
                <a:spcPct val="80000"/>
              </a:lnSpc>
              <a:buFont typeface="Arial" charset="0"/>
              <a:buNone/>
            </a:pPr>
            <a:endParaRPr lang="ru-RU" sz="120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6387" name="Picture 10" descr="Опубликованы танковые ветки развития - Страница 237 - Новост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25923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Играем и развиваем речь</a:t>
            </a:r>
            <a:br>
              <a:rPr lang="ru-RU" sz="3600" b="1" smtClean="0">
                <a:solidFill>
                  <a:srgbClr val="FF0000"/>
                </a:solidFill>
                <a:latin typeface="Arial" charset="0"/>
              </a:rPr>
            </a:br>
            <a:endParaRPr lang="ru-RU" sz="36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981075"/>
            <a:ext cx="8229600" cy="50736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Arial" charset="0"/>
              </a:rPr>
              <a:t>Формирование грамматически правильной речи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00CC"/>
                </a:solidFill>
                <a:latin typeface="Arial" charset="0"/>
              </a:rPr>
              <a:t>-</a:t>
            </a: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Дидактические игры;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-Игра- драматизация;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FF"/>
                </a:solidFill>
                <a:latin typeface="Arial" charset="0"/>
              </a:rPr>
              <a:t>-Речевые (словесные) игры и упражнения;</a:t>
            </a:r>
            <a:endParaRPr lang="en-US" sz="240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solidFill>
                  <a:srgbClr val="0000CC"/>
                </a:solidFill>
                <a:latin typeface="Arial" charset="0"/>
              </a:rPr>
              <a:t>-</a:t>
            </a:r>
            <a:r>
              <a:rPr lang="ru-RU" sz="1800" smtClean="0">
                <a:solidFill>
                  <a:srgbClr val="0000CC"/>
                </a:solidFill>
                <a:latin typeface="Arial" charset="0"/>
              </a:rPr>
              <a:t>Игровые ситуации.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smtClean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Дидактические игры: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  <a:latin typeface="Arial" charset="0"/>
              </a:rPr>
              <a:t>Формирование правильного звукопроизношения;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  <a:latin typeface="Arial" charset="0"/>
              </a:rPr>
              <a:t>Пополнение и активизация словаря;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  <a:latin typeface="Arial" charset="0"/>
              </a:rPr>
              <a:t>Формирование умения правильно выражать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  <a:latin typeface="Arial" charset="0"/>
              </a:rPr>
              <a:t>свои мысли;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00FF"/>
                </a:solidFill>
                <a:latin typeface="Arial" charset="0"/>
              </a:rPr>
              <a:t>Развитие связной речи.</a:t>
            </a:r>
          </a:p>
          <a:p>
            <a:pPr>
              <a:lnSpc>
                <a:spcPct val="80000"/>
              </a:lnSpc>
            </a:pPr>
            <a:endParaRPr lang="ru-RU" sz="1600" smtClean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CC"/>
                </a:solidFill>
                <a:latin typeface="Arial" charset="0"/>
              </a:rPr>
              <a:t>   Развитие речевого творчества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  <a:latin typeface="Arial" charset="0"/>
              </a:rPr>
              <a:t>-Театрализованные игры;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  <a:latin typeface="Arial" charset="0"/>
              </a:rPr>
              <a:t>-Игры- драматизации,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  <a:latin typeface="Arial" charset="0"/>
              </a:rPr>
              <a:t>-Режиссерские игры.</a:t>
            </a:r>
          </a:p>
        </p:txBody>
      </p:sp>
      <p:pic>
        <p:nvPicPr>
          <p:cNvPr id="17411" name="Picture 10" descr="KrasMama.Ru :: Просмотр темы - Крошки-дракошки 54 (осень-зима 2012) Годовасики на старт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708275"/>
            <a:ext cx="3095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8313" y="701675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43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Arial" charset="0"/>
              </a:rPr>
              <a:t>Словесные методы</a:t>
            </a:r>
          </a:p>
        </p:txBody>
      </p:sp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rgbClr val="0000CC"/>
                </a:solidFill>
              </a:rPr>
              <a:t>             </a:t>
            </a:r>
            <a:r>
              <a:rPr lang="ru-RU" sz="1800" smtClean="0">
                <a:solidFill>
                  <a:srgbClr val="0000CC"/>
                </a:solidFill>
              </a:rPr>
              <a:t>Возможность обогащать словарь детей дает повседневное общение воспитателя и детей.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 </a:t>
            </a:r>
            <a:r>
              <a:rPr lang="ru-RU" sz="1800" b="1" smtClean="0">
                <a:solidFill>
                  <a:srgbClr val="0000CC"/>
                </a:solidFill>
              </a:rPr>
              <a:t>-Речевой образец</a:t>
            </a:r>
            <a:r>
              <a:rPr lang="ru-RU" sz="1800" smtClean="0">
                <a:solidFill>
                  <a:srgbClr val="0000CC"/>
                </a:solidFill>
              </a:rPr>
              <a:t> (имитационный метод, обучение по образцу)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Приемы: обучение произношению, интонациям (повторное проговаривание); составление предложений по образцу; выразительное чтение наизусть; составление текстов разного типа; пересказ литературных произведений. Объяснение, указания, оценка речи.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-</a:t>
            </a:r>
            <a:r>
              <a:rPr lang="ru-RU" sz="1800" b="1" smtClean="0">
                <a:solidFill>
                  <a:srgbClr val="0000CC"/>
                </a:solidFill>
              </a:rPr>
              <a:t>Проблемный метод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Приемы: Вопросы, творческие задания, упражнения, дидактические игры и др.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-</a:t>
            </a:r>
            <a:r>
              <a:rPr lang="ru-RU" sz="1800" b="1" smtClean="0">
                <a:solidFill>
                  <a:srgbClr val="0000CC"/>
                </a:solidFill>
              </a:rPr>
              <a:t>Коммуникативный метод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CC"/>
                </a:solidFill>
              </a:rPr>
              <a:t>Приемы: беседы, создание речевых ситуаций, ролевые игры, экскурсии, совместный труд и другие виды деятельности, побуждающие высказываться.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     </a:t>
            </a:r>
            <a:r>
              <a:rPr lang="ru-RU" sz="1800" smtClean="0">
                <a:solidFill>
                  <a:srgbClr val="0000CC"/>
                </a:solidFill>
              </a:rPr>
              <a:t>Речевые упражнения, словесные игры, чтение и обсуждение литературных произведений, инсценировки, игры-драматизации, коллективные рассказы, игры-соревнования, литературное творчество, индивидуальная работа с ребенком – все виды образовательной деятельности помогают прочно усвоить произношения звуков и слогов, новые слова и их значения, а также грамматические правила.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8313" y="3281363"/>
            <a:ext cx="820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/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Воспитание любви и интереса к художественному слову, знакомство детей с художественной литературой.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     </a:t>
            </a:r>
            <a:r>
              <a:rPr lang="ru-RU" sz="1800" b="1" i="1" smtClean="0">
                <a:solidFill>
                  <a:srgbClr val="0000CC"/>
                </a:solidFill>
              </a:rPr>
              <a:t>Приобщение детей к художественной литературе, знакомство со стихами, использование фольклора, народных игр, игровых приговоров, песенок в совместной деятельность- одно из направлений речевого развития.</a:t>
            </a:r>
            <a:r>
              <a:rPr lang="ru-RU" sz="1800" b="1" smtClean="0">
                <a:solidFill>
                  <a:srgbClr val="0000CC"/>
                </a:solidFill>
              </a:rPr>
              <a:t> </a:t>
            </a:r>
            <a:r>
              <a:rPr lang="ru-RU" sz="18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8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800" smtClean="0">
                <a:solidFill>
                  <a:srgbClr val="0000CC"/>
                </a:solidFill>
                <a:latin typeface="Arial" charset="0"/>
              </a:rPr>
              <a:t>Художественная литература является источником и средством развития всех сторон речи</a:t>
            </a:r>
            <a:r>
              <a:rPr lang="en-US" sz="1800" smtClean="0">
                <a:solidFill>
                  <a:srgbClr val="0000CC"/>
                </a:solidFill>
              </a:rPr>
              <a:t/>
            </a:r>
            <a:br>
              <a:rPr lang="en-US" sz="1800" smtClean="0">
                <a:solidFill>
                  <a:srgbClr val="0000CC"/>
                </a:solidFill>
              </a:rPr>
            </a:br>
            <a:r>
              <a:rPr lang="en-US" sz="1800" b="1" smtClean="0">
                <a:solidFill>
                  <a:srgbClr val="0000CC"/>
                </a:solidFill>
              </a:rPr>
              <a:t> </a:t>
            </a:r>
            <a:r>
              <a:rPr lang="ru-RU" sz="1800" b="1" smtClean="0">
                <a:solidFill>
                  <a:srgbClr val="0000CC"/>
                </a:solidFill>
              </a:rPr>
              <a:t/>
            </a:r>
            <a:br>
              <a:rPr lang="ru-RU" sz="1800" b="1" smtClean="0">
                <a:solidFill>
                  <a:srgbClr val="0000CC"/>
                </a:solidFill>
              </a:rPr>
            </a:br>
            <a:endParaRPr lang="ru-RU" sz="1800" b="1" smtClean="0">
              <a:solidFill>
                <a:srgbClr val="0000CC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endParaRPr lang="ru-RU" sz="1800" b="1" smtClean="0">
              <a:solidFill>
                <a:srgbClr val="0000FF"/>
              </a:solidFill>
            </a:endParaRPr>
          </a:p>
          <a:p>
            <a:endParaRPr lang="ru-RU" sz="1800" b="1" smtClean="0">
              <a:solidFill>
                <a:srgbClr val="0000FF"/>
              </a:solidFill>
            </a:endParaRPr>
          </a:p>
          <a:p>
            <a:r>
              <a:rPr lang="ru-RU" sz="1800" b="1" smtClean="0">
                <a:solidFill>
                  <a:srgbClr val="0000FF"/>
                </a:solidFill>
              </a:rPr>
              <a:t>Формы работы: </a:t>
            </a:r>
            <a:r>
              <a:rPr lang="ru-RU" sz="1800" smtClean="0">
                <a:solidFill>
                  <a:srgbClr val="0000FF"/>
                </a:solidFill>
              </a:rPr>
              <a:t>чтение литературного произведения, рассказ литературного произведения, беседа о прочитанном произведении, обсуждение литературного произведения, инсценировка литературного произведения, театрализованная игра, игры на основе литературного произведения, продуктивная деятельность по мотивам прочитанного, сочинение по мотивам прочитанного, ситуативная беседа по мотивам прочитанного. </a:t>
            </a:r>
          </a:p>
          <a:p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smtClean="0">
                <a:solidFill>
                  <a:srgbClr val="0000FF"/>
                </a:solidFill>
              </a:rPr>
              <a:t>Сопровождение действий ребенка словами способствует непроизвольному обучению его умению вслушиваться в звуки речи, улавливать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smtClean="0">
                <a:solidFill>
                  <a:srgbClr val="0000FF"/>
                </a:solidFill>
              </a:rPr>
              <a:t>ее ритм, отдельные звукосочетания и постепенно проникать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smtClean="0">
                <a:solidFill>
                  <a:srgbClr val="0000FF"/>
                </a:solidFill>
              </a:rPr>
              <a:t> в их смысл.</a:t>
            </a:r>
            <a:r>
              <a:rPr lang="ru-RU" sz="1800" smtClean="0">
                <a:solidFill>
                  <a:srgbClr val="0000FF"/>
                </a:solidFill>
              </a:rPr>
              <a:t> </a:t>
            </a:r>
            <a:endParaRPr lang="en-US" sz="1800" smtClean="0">
              <a:solidFill>
                <a:srgbClr val="0000FF"/>
              </a:solidFill>
            </a:endParaRPr>
          </a:p>
          <a:p>
            <a:endParaRPr lang="ru-RU" sz="1800" smtClean="0">
              <a:solidFill>
                <a:srgbClr val="0000FF"/>
              </a:solidFill>
            </a:endParaRPr>
          </a:p>
          <a:p>
            <a:endParaRPr lang="ru-RU" sz="1800" smtClean="0">
              <a:solidFill>
                <a:srgbClr val="0000FF"/>
              </a:solidFill>
            </a:endParaRPr>
          </a:p>
        </p:txBody>
      </p:sp>
      <p:pic>
        <p:nvPicPr>
          <p:cNvPr id="19459" name="Picture 6" descr="МДОУ 50 &quot;Тополек&quot; - Для вас родите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652963"/>
            <a:ext cx="2232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Наиболее благоприятный возра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84763"/>
            <a:ext cx="15255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/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Формирование коммуникативной компетенции</a:t>
            </a:r>
            <a:br>
              <a:rPr lang="ru-RU" sz="20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Ребенок должен быть</a:t>
            </a:r>
            <a:r>
              <a:rPr lang="ru-RU" sz="4000" b="1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достаточно активен в общении. </a:t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Уметь слушать и понимать. </a:t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Легко входить в контакт с детьми и взрослыми. </a:t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Ясно и последовательно выражать свои мысли. </a:t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Строить общение с учетом ситуации.</a:t>
            </a:r>
            <a:br>
              <a:rPr lang="ru-RU" sz="1600" b="1" smtClean="0">
                <a:solidFill>
                  <a:srgbClr val="0000CC"/>
                </a:solidFill>
                <a:latin typeface="Arial" charset="0"/>
              </a:rPr>
            </a:br>
            <a:r>
              <a:rPr lang="ru-RU" sz="1600" b="1" smtClean="0">
                <a:solidFill>
                  <a:srgbClr val="0000CC"/>
                </a:solidFill>
                <a:latin typeface="Arial" charset="0"/>
              </a:rPr>
              <a:t> Пользоваться формами речевого этикета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20482" name="Picture 4" descr="kommunikaci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924175"/>
            <a:ext cx="8207375" cy="3529013"/>
          </a:xfrm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50825" y="18891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FF0000"/>
                </a:solidFill>
              </a:rPr>
              <a:t>      </a:t>
            </a:r>
            <a:endParaRPr lang="ru-RU" sz="2000" b="1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ChangeArrowheads="1"/>
          </p:cNvSpPr>
          <p:nvPr/>
        </p:nvSpPr>
        <p:spPr bwMode="auto">
          <a:xfrm>
            <a:off x="0" y="3676650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8000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995738" y="3063875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/>
          </a:p>
        </p:txBody>
      </p:sp>
      <p:sp>
        <p:nvSpPr>
          <p:cNvPr id="21507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Arial" charset="0"/>
              </a:rPr>
              <a:t>Формы активизации общения</a:t>
            </a:r>
          </a:p>
        </p:txBody>
      </p:sp>
      <p:sp>
        <p:nvSpPr>
          <p:cNvPr id="21508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1800" b="1" smtClean="0">
                <a:solidFill>
                  <a:srgbClr val="0000CC"/>
                </a:solidFill>
              </a:rPr>
              <a:t>Ситуация общения</a:t>
            </a:r>
            <a:r>
              <a:rPr lang="ru-RU" sz="1800" smtClean="0">
                <a:solidFill>
                  <a:srgbClr val="0000CC"/>
                </a:solidFill>
              </a:rPr>
              <a:t> - это специально проектируемая педагогом или возникающая спонтанно форма общения, направленная на упражнение детей в использовании освоенных речевых категорий (беседа, обследование игрушек, предметов, картин, иллюстраций, поручения);</a:t>
            </a:r>
            <a:endParaRPr lang="en-US" sz="1800" smtClean="0">
              <a:solidFill>
                <a:srgbClr val="0000CC"/>
              </a:solidFill>
            </a:endParaRPr>
          </a:p>
          <a:p>
            <a:endParaRPr lang="en-US" sz="1800" smtClean="0">
              <a:solidFill>
                <a:srgbClr val="0000CC"/>
              </a:solidFill>
            </a:endParaRPr>
          </a:p>
          <a:p>
            <a:r>
              <a:rPr lang="ru-RU" sz="1800" smtClean="0">
                <a:solidFill>
                  <a:srgbClr val="0000CC"/>
                </a:solidFill>
              </a:rPr>
              <a:t>Такая форма речевого развития дошкольников как </a:t>
            </a:r>
            <a:r>
              <a:rPr lang="ru-RU" sz="1800" b="1" smtClean="0">
                <a:solidFill>
                  <a:srgbClr val="0000CC"/>
                </a:solidFill>
              </a:rPr>
              <a:t>игра</a:t>
            </a:r>
            <a:r>
              <a:rPr lang="ru-RU" sz="1800" smtClean="0">
                <a:solidFill>
                  <a:srgbClr val="0000CC"/>
                </a:solidFill>
              </a:rPr>
              <a:t>, побуждает детей к вступлению в контакты, является мотивом к коммуникативной деятельности.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-Дидактические игр, подвижные и народные игры, сюжетно- ролевые игры, имитационные упражнения.</a:t>
            </a:r>
          </a:p>
          <a:p>
            <a:pPr>
              <a:buFont typeface="Arial" charset="0"/>
              <a:buNone/>
            </a:pPr>
            <a:r>
              <a:rPr lang="ru-RU" sz="1800" smtClean="0">
                <a:solidFill>
                  <a:srgbClr val="0000CC"/>
                </a:solidFill>
              </a:rPr>
              <a:t>          -Игры- драматизации, инсценировки.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276600" y="3217863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1510" name="Picture 7" descr="Программа защиты принцесс / Princess Protection Program. - 2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65625"/>
            <a:ext cx="30591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Клипарт PNG - Детки художницы Ruth Morehead kragmons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365625"/>
            <a:ext cx="3457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1053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Слайд 1</vt:lpstr>
      <vt:lpstr>Образовательная область  «Речевое развитие» </vt:lpstr>
      <vt:lpstr>Методы и приемы</vt:lpstr>
      <vt:lpstr>Практические методы</vt:lpstr>
      <vt:lpstr>Играем и развиваем речь </vt:lpstr>
      <vt:lpstr>Словесные методы</vt:lpstr>
      <vt:lpstr>    Воспитание любви и интереса к художественному слову, знакомство детей с художественной литературой.      Приобщение детей к художественной литературе, знакомство со стихами, использование фольклора, народных игр, игровых приговоров, песенок в совместной деятельность- одно из направлений речевого развития.  Художественная литература является источником и средством развития всех сторон речи   </vt:lpstr>
      <vt:lpstr>          Формирование коммуникативной компетенции Ребенок должен быть достаточно активен в общении.  Уметь слушать и понимать.  Легко входить в контакт с детьми и взрослыми.  Ясно и последовательно выражать свои мысли.  Строить общение с учетом ситуации.  Пользоваться формами речевого этикета </vt:lpstr>
      <vt:lpstr>Формы активизации общения</vt:lpstr>
      <vt:lpstr>Развитие связной речи</vt:lpstr>
      <vt:lpstr>Развитие диалогической и монологической речи</vt:lpstr>
      <vt:lpstr>Развитие речевого творчества</vt:lpstr>
      <vt:lpstr>Творческие игры</vt:lpstr>
      <vt:lpstr>Инновационные методы и приемы  развития речи у дошкольников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11111</dc:creator>
  <cp:lastModifiedBy>Админ</cp:lastModifiedBy>
  <cp:revision>180</cp:revision>
  <dcterms:modified xsi:type="dcterms:W3CDTF">2018-12-17T07:38:59Z</dcterms:modified>
</cp:coreProperties>
</file>